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8"/>
  </p:notesMasterIdLst>
  <p:sldIdLst>
    <p:sldId id="335" r:id="rId2"/>
    <p:sldId id="336" r:id="rId3"/>
    <p:sldId id="337" r:id="rId4"/>
    <p:sldId id="338" r:id="rId5"/>
    <p:sldId id="343" r:id="rId6"/>
    <p:sldId id="340" r:id="rId7"/>
    <p:sldId id="377" r:id="rId8"/>
    <p:sldId id="378" r:id="rId9"/>
    <p:sldId id="379" r:id="rId10"/>
    <p:sldId id="347" r:id="rId11"/>
    <p:sldId id="346" r:id="rId12"/>
    <p:sldId id="345" r:id="rId13"/>
    <p:sldId id="258" r:id="rId14"/>
    <p:sldId id="293" r:id="rId15"/>
    <p:sldId id="261" r:id="rId16"/>
    <p:sldId id="349" r:id="rId17"/>
    <p:sldId id="406" r:id="rId18"/>
    <p:sldId id="407" r:id="rId19"/>
    <p:sldId id="417" r:id="rId20"/>
    <p:sldId id="415" r:id="rId21"/>
    <p:sldId id="416" r:id="rId22"/>
    <p:sldId id="418" r:id="rId23"/>
    <p:sldId id="419" r:id="rId24"/>
    <p:sldId id="422" r:id="rId25"/>
    <p:sldId id="423" r:id="rId26"/>
    <p:sldId id="424" r:id="rId27"/>
    <p:sldId id="425" r:id="rId28"/>
    <p:sldId id="426" r:id="rId29"/>
    <p:sldId id="428" r:id="rId30"/>
    <p:sldId id="429" r:id="rId31"/>
    <p:sldId id="397" r:id="rId32"/>
    <p:sldId id="427" r:id="rId33"/>
    <p:sldId id="431" r:id="rId34"/>
    <p:sldId id="447" r:id="rId35"/>
    <p:sldId id="448" r:id="rId36"/>
    <p:sldId id="449" r:id="rId37"/>
    <p:sldId id="433" r:id="rId38"/>
    <p:sldId id="434" r:id="rId39"/>
    <p:sldId id="450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272" r:id="rId51"/>
    <p:sldId id="404" r:id="rId52"/>
    <p:sldId id="290" r:id="rId53"/>
    <p:sldId id="352" r:id="rId54"/>
    <p:sldId id="354" r:id="rId55"/>
    <p:sldId id="380" r:id="rId56"/>
    <p:sldId id="355" r:id="rId57"/>
    <p:sldId id="356" r:id="rId58"/>
    <p:sldId id="357" r:id="rId59"/>
    <p:sldId id="381" r:id="rId60"/>
    <p:sldId id="358" r:id="rId61"/>
    <p:sldId id="360" r:id="rId62"/>
    <p:sldId id="359" r:id="rId63"/>
    <p:sldId id="361" r:id="rId64"/>
    <p:sldId id="405" r:id="rId65"/>
    <p:sldId id="280" r:id="rId66"/>
    <p:sldId id="40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0" autoAdjust="0"/>
    <p:restoredTop sz="86833" autoAdjust="0"/>
  </p:normalViewPr>
  <p:slideViewPr>
    <p:cSldViewPr>
      <p:cViewPr varScale="1">
        <p:scale>
          <a:sx n="63" d="100"/>
          <a:sy n="63" d="100"/>
        </p:scale>
        <p:origin x="-1488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one situation where attention (seems) to not be a pre-requisite for</a:t>
            </a:r>
            <a:r>
              <a:rPr lang="en-US" baseline="0" dirty="0" smtClean="0"/>
              <a:t> awareness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attempt: dual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43040-5F58-4D6A-B5BF-6B98E12DA37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9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4/13/2015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Birman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-228600" y="2296195"/>
            <a:ext cx="1261533" cy="11328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0" y="3875690"/>
            <a:ext cx="3733800" cy="3352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3286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7086600" y="1828800"/>
            <a:ext cx="3886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-838200" y="1447800"/>
            <a:ext cx="5029200" cy="41148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"/>
            <a:ext cx="1938885" cy="19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97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</a:p>
        </p:txBody>
      </p:sp>
    </p:spTree>
    <p:extLst>
      <p:ext uri="{BB962C8B-B14F-4D97-AF65-F5344CB8AC3E}">
        <p14:creationId xmlns:p14="http://schemas.microsoft.com/office/powerpoint/2010/main" val="6253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01192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Mack &amp; Rock, 1998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7148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Attention as a Pre-Requisite to Awareness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1430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Dual task designs “pull” attention to one task, causing </a:t>
            </a:r>
            <a:r>
              <a:rPr lang="en-US" sz="2400" i="1" dirty="0" err="1" smtClean="0"/>
              <a:t>inattentional</a:t>
            </a:r>
            <a:r>
              <a:rPr lang="en-US" sz="2400" i="1" dirty="0" smtClean="0"/>
              <a:t> blindness</a:t>
            </a:r>
            <a:r>
              <a:rPr lang="en-US" sz="2400" dirty="0" smtClean="0"/>
              <a:t> for other stimuli.</a:t>
            </a:r>
          </a:p>
          <a:p>
            <a:endParaRPr lang="en-US" sz="2400" dirty="0"/>
          </a:p>
          <a:p>
            <a:r>
              <a:rPr lang="en-US" sz="2400" dirty="0" smtClean="0"/>
              <a:t>“</a:t>
            </a:r>
            <a:r>
              <a:rPr lang="en-US" sz="2400" i="1" dirty="0" smtClean="0"/>
              <a:t>we </a:t>
            </a:r>
            <a:r>
              <a:rPr lang="en-US" sz="2400" i="1" dirty="0"/>
              <a:t>believe </a:t>
            </a:r>
            <a:r>
              <a:rPr lang="en-US" sz="2400" i="1" dirty="0" smtClean="0"/>
              <a:t>[…] there </a:t>
            </a:r>
            <a:r>
              <a:rPr lang="en-US" sz="2400" i="1" dirty="0"/>
              <a:t>is no conscious perception without </a:t>
            </a:r>
            <a:r>
              <a:rPr lang="en-US" sz="2400" i="1" dirty="0" smtClean="0"/>
              <a:t>attention</a:t>
            </a:r>
            <a:r>
              <a:rPr lang="en-US" sz="2400" dirty="0" smtClean="0"/>
              <a:t>” (Mack &amp; Rock, 1998)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4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</p:spTree>
    <p:extLst>
      <p:ext uri="{BB962C8B-B14F-4D97-AF65-F5344CB8AC3E}">
        <p14:creationId xmlns:p14="http://schemas.microsoft.com/office/powerpoint/2010/main" val="3471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71490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31069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 et al., 2002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272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870717" y="1430349"/>
            <a:ext cx="750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i="1" dirty="0"/>
              <a:t>The close relationship between attention and</a:t>
            </a:r>
          </a:p>
          <a:p>
            <a:r>
              <a:rPr lang="en-US" sz="2400" i="1" dirty="0"/>
              <a:t>consciousness has led many scholars to conflate </a:t>
            </a:r>
            <a:r>
              <a:rPr lang="en-US" sz="2400" i="1" dirty="0" smtClean="0"/>
              <a:t>these processes</a:t>
            </a:r>
            <a:r>
              <a:rPr lang="en-US" sz="2400" dirty="0"/>
              <a:t>“ (Koch &amp; Tsuchiya, 2006)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242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557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96203"/>
            <a:ext cx="5345823" cy="33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956" y="228600"/>
            <a:ext cx="7191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Gist Perception vs. Inattentional Blindness</a:t>
            </a:r>
            <a:endParaRPr lang="en-US" sz="32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1" y="3095625"/>
            <a:ext cx="4448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6" y="4114800"/>
            <a:ext cx="397192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8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7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3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833735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1956" y="228600"/>
            <a:ext cx="3913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Jumble of Phenomena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60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3000" y="1219200"/>
            <a:ext cx="0" cy="495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43000" y="1219200"/>
            <a:ext cx="6477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09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  <a:endParaRPr lang="en-US" dirty="0" smtClean="0"/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8194" y="1261348"/>
            <a:ext cx="78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29727" y="126134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12820" y="2089666"/>
            <a:ext cx="164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Perception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449440" y="1951166"/>
            <a:ext cx="142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Inattentional</a:t>
            </a:r>
          </a:p>
          <a:p>
            <a:pPr algn="ctr"/>
            <a:r>
              <a:rPr lang="en-US" b="1" dirty="0" smtClean="0"/>
              <a:t>Blindness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50302" y="43164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 Vision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254063" y="4177992"/>
            <a:ext cx="181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Continuous Flash</a:t>
            </a:r>
          </a:p>
          <a:p>
            <a:pPr algn="ctr"/>
            <a:r>
              <a:rPr lang="en-US" b="1" dirty="0" smtClean="0"/>
              <a:t>Suppression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18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  <a:endParaRPr lang="en-US" dirty="0" smtClean="0"/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8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66331" y="4114800"/>
            <a:ext cx="1056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7169" y="1905000"/>
            <a:ext cx="13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</a:t>
            </a:r>
            <a:endParaRPr lang="en-US" dirty="0" smtClean="0"/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43400"/>
            <a:ext cx="2112780" cy="1469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343400"/>
            <a:ext cx="2105024" cy="145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  <a:endParaRPr lang="en-US" dirty="0" smtClean="0"/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42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  <a:endParaRPr lang="en-US" dirty="0" smtClean="0"/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17061" y="3228498"/>
            <a:ext cx="1845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Stimulus Is: 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9334" y="500409"/>
            <a:ext cx="308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Perception of Stimulus: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1021080" y="1143000"/>
            <a:ext cx="0" cy="495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371600" y="990600"/>
            <a:ext cx="6477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ntras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20988"/>
            <a:ext cx="5511224" cy="2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Dan\proj\att_awe\talks\halfdom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1" y="-66675"/>
            <a:ext cx="11125201" cy="69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86400" y="1689025"/>
            <a:ext cx="1905000" cy="2643301"/>
            <a:chOff x="5486400" y="1689025"/>
            <a:chExt cx="1905000" cy="264330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629400" y="2809333"/>
              <a:ext cx="762000" cy="1522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6172200" y="2057400"/>
              <a:ext cx="457200" cy="75193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5486400" y="1689025"/>
              <a:ext cx="685800" cy="3759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H="1">
            <a:off x="4114800" y="1877007"/>
            <a:ext cx="381000" cy="2999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71956" y="228600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Task Design</a:t>
            </a:r>
            <a:endParaRPr lang="en-US" sz="32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76600"/>
            <a:ext cx="769701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oheren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2" y="520986"/>
            <a:ext cx="5511228" cy="2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159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1956" y="228600"/>
            <a:ext cx="420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Contrast and Coherence</a:t>
            </a:r>
            <a:endParaRPr lang="en-US" sz="3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56" y="2118360"/>
            <a:ext cx="310034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333910" y="4495800"/>
            <a:ext cx="1429994" cy="1143000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965960"/>
            <a:ext cx="522514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87120" y="2051536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1773024" y="3359966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8910" y="48972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47677" y="19137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2719910" y="511413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11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6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87120" y="2051536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1773024" y="3359966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8910" y="48972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47677" y="19137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2719910" y="511413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11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44498" y="2669167"/>
            <a:ext cx="5428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plot starts with actual data, then add the </a:t>
            </a:r>
            <a:r>
              <a:rPr lang="en-US" dirty="0" err="1" smtClean="0"/>
              <a:t>weibull</a:t>
            </a:r>
            <a:r>
              <a:rPr lang="en-US" dirty="0" smtClean="0"/>
              <a:t> fit</a:t>
            </a:r>
          </a:p>
          <a:p>
            <a:endParaRPr lang="en-US" dirty="0"/>
          </a:p>
          <a:p>
            <a:r>
              <a:rPr lang="en-US" dirty="0" smtClean="0"/>
              <a:t>Do this for contrast at like 20% or 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87120" y="2051536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1773024" y="3359966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8910" y="48972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47677" y="19137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2719910" y="511413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11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11" y="212144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2894786" y="2905795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94786" y="2283068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4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87120" y="2051536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1773024" y="3359966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338910" y="48972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47677" y="191373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21689" y="5507242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Stimulus Strength</a:t>
            </a:r>
            <a:endParaRPr lang="en-US" dirty="0"/>
          </a:p>
        </p:txBody>
      </p:sp>
      <p:sp>
        <p:nvSpPr>
          <p:cNvPr id="16384" name="TextBox 16383"/>
          <p:cNvSpPr txBox="1"/>
          <p:nvPr/>
        </p:nvSpPr>
        <p:spPr>
          <a:xfrm>
            <a:off x="2719910" y="511413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110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" y="5298802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b="0" i="1" smtClean="0">
                          <a:latin typeface="Cambria Math"/>
                        </a:rPr>
                        <m:t> −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567" y="1007793"/>
                <a:ext cx="2316468" cy="9389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111" y="212144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2894786" y="2905795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94786" y="2283068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655468" y="303041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0070" y="399871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3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6" name="Straight Connector 35"/>
          <p:cNvCxnSpPr/>
          <p:nvPr/>
        </p:nvCxnSpPr>
        <p:spPr>
          <a:xfrm>
            <a:off x="5092262" y="3130144"/>
            <a:ext cx="173504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92262" y="2507417"/>
            <a:ext cx="19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~80% Performance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0" y="3130144"/>
            <a:ext cx="0" cy="2051456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72602" y="4098446"/>
            <a:ext cx="148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3.5% Contrast</a:t>
            </a:r>
          </a:p>
          <a:p>
            <a:r>
              <a:rPr lang="en-US" dirty="0" smtClean="0"/>
              <a:t>Threshold</a:t>
            </a:r>
            <a:endParaRPr lang="en-US" dirty="0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21" y="5555452"/>
            <a:ext cx="1161338" cy="80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50" y="5550932"/>
            <a:ext cx="1167876" cy="80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37298" y="1995890"/>
            <a:ext cx="1513850" cy="914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19800000">
            <a:off x="1867398" y="2726740"/>
            <a:ext cx="756925" cy="63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154500" y="3259063"/>
            <a:ext cx="1091360" cy="1018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19800000">
            <a:off x="4028908" y="2739477"/>
            <a:ext cx="454694" cy="63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493" y="2178638"/>
            <a:ext cx="3265217" cy="300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3092668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637298" y="1995890"/>
            <a:ext cx="1513850" cy="914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19800000">
            <a:off x="1867398" y="2726740"/>
            <a:ext cx="756925" cy="63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54500" y="3259063"/>
            <a:ext cx="1091360" cy="1018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9800000">
            <a:off x="4028908" y="2739477"/>
            <a:ext cx="454694" cy="63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31242"/>
            <a:ext cx="6553200" cy="54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1828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41148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24200" y="7620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59080"/>
            <a:ext cx="22860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24200" y="1828800"/>
            <a:ext cx="4953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4114800"/>
            <a:ext cx="49530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7160" y="4114800"/>
            <a:ext cx="157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Cued: Contrast</a:t>
            </a:r>
          </a:p>
          <a:p>
            <a:pPr algn="ctr"/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707" y="1905000"/>
            <a:ext cx="183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Catch: Coherence</a:t>
            </a:r>
            <a:endParaRPr lang="en-US" dirty="0" smtClean="0"/>
          </a:p>
          <a:p>
            <a:pPr algn="ctr"/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5506" y="1072217"/>
            <a:ext cx="2168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Distinct:</a:t>
            </a:r>
          </a:p>
          <a:p>
            <a:pPr algn="ctr"/>
            <a:r>
              <a:rPr lang="en-US" dirty="0" smtClean="0"/>
              <a:t>Aware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0541" y="1072217"/>
            <a:ext cx="2263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Perceptually Identical:</a:t>
            </a:r>
          </a:p>
          <a:p>
            <a:pPr algn="ctr"/>
            <a:r>
              <a:rPr lang="en-US" dirty="0" smtClean="0"/>
              <a:t>Unaware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956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10200" y="1752600"/>
            <a:ext cx="0" cy="426720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31482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42919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80" y="222816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21" y="2258645"/>
            <a:ext cx="20669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7144" y="269577"/>
            <a:ext cx="8707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were going to make this slide show the </a:t>
            </a:r>
            <a:r>
              <a:rPr lang="en-US" dirty="0" err="1" smtClean="0"/>
              <a:t>weibull</a:t>
            </a:r>
            <a:r>
              <a:rPr lang="en-US" dirty="0" smtClean="0"/>
              <a:t> function so that it’s obvious how you’re</a:t>
            </a:r>
          </a:p>
          <a:p>
            <a:r>
              <a:rPr lang="en-US" dirty="0" smtClean="0"/>
              <a:t>generating stimuli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an\proj\att_awe\talks\halfdom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Dan\proj\att_awe\talks\halfdome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0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495800" y="838200"/>
            <a:ext cx="914400" cy="1219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Allison's Documents\Pictures\iPhoto Library\Originals\2011\Yosemite\P10001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34" y="259080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07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12" name="Oval 11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5791200" y="214881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79606" y="2133600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800600" y="1949350"/>
            <a:ext cx="9485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67600" y="194935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6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324600" y="2165866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2178638"/>
            <a:ext cx="0" cy="306260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05401" y="1981200"/>
            <a:ext cx="12191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72400" y="1981200"/>
            <a:ext cx="122971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84623" y="1188696"/>
            <a:ext cx="18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Unaware:</a:t>
            </a:r>
          </a:p>
          <a:p>
            <a:pPr algn="ctr"/>
            <a:r>
              <a:rPr lang="en-US" dirty="0" smtClean="0"/>
              <a:t>No Discrimination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48378" y="1239382"/>
            <a:ext cx="176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Aware:</a:t>
            </a:r>
          </a:p>
          <a:p>
            <a:pPr algn="ctr"/>
            <a:r>
              <a:rPr lang="en-US" dirty="0" smtClean="0"/>
              <a:t>Can Discriminate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38" y="2057400"/>
            <a:ext cx="3807662" cy="309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6248400" y="3429000"/>
            <a:ext cx="133815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0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95890"/>
            <a:ext cx="3748910" cy="317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298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44010" y="2119000"/>
            <a:ext cx="3566590" cy="3062600"/>
            <a:chOff x="4739210" y="2119000"/>
            <a:chExt cx="3566590" cy="30626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739210" y="2119000"/>
              <a:ext cx="0" cy="3062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739210" y="5181600"/>
              <a:ext cx="35665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 rot="16200000">
            <a:off x="3929914" y="3427430"/>
            <a:ext cx="17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496466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04567" y="19812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6800" y="5181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.44      .88     1.75   3.5     7         14      28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53959" y="5555452"/>
            <a:ext cx="15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Size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637298" y="1947656"/>
            <a:ext cx="687912" cy="132894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2819400"/>
            <a:ext cx="838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94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76800" y="297180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4958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8400" y="4419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41910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14800" y="4038600"/>
            <a:ext cx="0" cy="9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ontrast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0480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609600"/>
            <a:ext cx="4165600" cy="558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0" y="6186813"/>
            <a:ext cx="1983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 2011</a:t>
            </a:r>
          </a:p>
          <a:p>
            <a:r>
              <a:rPr lang="en-US" dirty="0" err="1" smtClean="0"/>
              <a:t>Cutrone</a:t>
            </a:r>
            <a:r>
              <a:rPr lang="en-US" dirty="0" smtClean="0"/>
              <a:t> et al. 2014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29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933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2971800"/>
            <a:ext cx="762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2971800"/>
            <a:ext cx="9906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295400" y="3657600"/>
            <a:ext cx="0" cy="1981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2667000"/>
            <a:ext cx="0" cy="2209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86000" y="16764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52800" y="1066800"/>
            <a:ext cx="0" cy="2514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cohernceWeibul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838200"/>
            <a:ext cx="4533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resholdPlot_A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5029200" cy="5933540"/>
          </a:xfrm>
          <a:prstGeom prst="rect">
            <a:avLst/>
          </a:prstGeom>
        </p:spPr>
      </p:pic>
      <p:pic>
        <p:nvPicPr>
          <p:cNvPr id="9" name="Picture 8" descr="thresholdPlot_Acro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399"/>
            <a:ext cx="5029200" cy="5909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956" y="228600"/>
            <a:ext cx="533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Awareness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37" y="3048000"/>
            <a:ext cx="692727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81200" y="1066800"/>
            <a:ext cx="91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1143000"/>
            <a:ext cx="154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Scanner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2400" y="2971800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gcdn-photos-f-a.akamaihd.net/hphotos-ak-xpa1/t51.2885-15/925046_698936053586613_107014586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" y="-33885"/>
            <a:ext cx="6925770" cy="69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3400" y="1282262"/>
            <a:ext cx="4648200" cy="4271670"/>
            <a:chOff x="4343400" y="1282262"/>
            <a:chExt cx="4648200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715000" y="38100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33381" y="3581400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98307" y="29103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97806" y="3315269"/>
              <a:ext cx="1676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24799" y="2681785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8891" y="2394466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36507" y="19050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38615" y="2362200"/>
              <a:ext cx="548185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69507" y="3999931"/>
              <a:ext cx="274092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0330" y="3062785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0" y="3062785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7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ka-Rushton function and three possible types of gain control in the contrast-response func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5486400" cy="52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15200" y="6464596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 et al.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0482" y="149530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Shift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2767" y="4267200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𝑅𝑒𝑠𝑝𝑜𝑛𝑠𝑒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50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+ b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2400"/>
                <a:ext cx="4040964" cy="545983"/>
              </a:xfrm>
              <a:prstGeom prst="rect">
                <a:avLst/>
              </a:prstGeom>
              <a:blipFill rotWithShape="1">
                <a:blip r:embed="rId3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21391" y="6181222"/>
            <a:ext cx="146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0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36994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                                         </a:t>
            </a:r>
            <a:r>
              <a:rPr lang="en-US" sz="2400" dirty="0" smtClean="0">
                <a:sym typeface="Wingdings" pitchFamily="2" charset="2"/>
              </a:rPr>
              <a:t>BOLD Magnitude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10902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206498" y="1790831"/>
            <a:ext cx="5163351" cy="4363678"/>
            <a:chOff x="4343400" y="1282262"/>
            <a:chExt cx="5054482" cy="4271670"/>
          </a:xfrm>
        </p:grpSpPr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" name="TextBox 16383"/>
          <p:cNvSpPr txBox="1"/>
          <p:nvPr/>
        </p:nvSpPr>
        <p:spPr>
          <a:xfrm>
            <a:off x="5425486" y="1626558"/>
            <a:ext cx="263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Bold Response Magnitude</a:t>
            </a:r>
            <a:endParaRPr lang="en-US" dirty="0"/>
          </a:p>
        </p:txBody>
      </p:sp>
      <p:cxnSp>
        <p:nvCxnSpPr>
          <p:cNvPr id="16386" name="Straight Connector 16385"/>
          <p:cNvCxnSpPr/>
          <p:nvPr/>
        </p:nvCxnSpPr>
        <p:spPr>
          <a:xfrm>
            <a:off x="3052859" y="3847189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893032" y="3158827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val 45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052859" y="3202962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93032" y="2514600"/>
            <a:ext cx="0" cy="56787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Oval 30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942336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16" y="2146659"/>
            <a:ext cx="4248151" cy="237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53931" y="2032104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201" y="58458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Oval 42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158201" y="574077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Oval 37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000" y="1720063"/>
            <a:ext cx="1900624" cy="1807363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88932"/>
            <a:ext cx="4937083" cy="243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76018" y="1771100"/>
            <a:ext cx="5163351" cy="4363678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724400" y="1821854"/>
            <a:ext cx="0" cy="26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7239000" y="2012159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05662" y="3617392"/>
            <a:ext cx="0" cy="619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733800" y="2407251"/>
            <a:ext cx="0" cy="1154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62662" y="2011907"/>
            <a:ext cx="4238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76552" y="1720063"/>
            <a:ext cx="2853558" cy="2836171"/>
          </a:xfrm>
          <a:custGeom>
            <a:avLst/>
            <a:gdLst>
              <a:gd name="connsiteX0" fmla="*/ 0 w 2853558"/>
              <a:gd name="connsiteY0" fmla="*/ 2711668 h 2711668"/>
              <a:gd name="connsiteX1" fmla="*/ 1261241 w 2853558"/>
              <a:gd name="connsiteY1" fmla="*/ 1797268 h 2711668"/>
              <a:gd name="connsiteX2" fmla="*/ 2128345 w 2853558"/>
              <a:gd name="connsiteY2" fmla="*/ 646386 h 2711668"/>
              <a:gd name="connsiteX3" fmla="*/ 2853558 w 2853558"/>
              <a:gd name="connsiteY3" fmla="*/ 0 h 271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58" h="2711668">
                <a:moveTo>
                  <a:pt x="0" y="2711668"/>
                </a:moveTo>
                <a:cubicBezTo>
                  <a:pt x="453258" y="2426575"/>
                  <a:pt x="906517" y="2141482"/>
                  <a:pt x="1261241" y="1797268"/>
                </a:cubicBezTo>
                <a:cubicBezTo>
                  <a:pt x="1615965" y="1453054"/>
                  <a:pt x="1862959" y="945931"/>
                  <a:pt x="2128345" y="646386"/>
                </a:cubicBezTo>
                <a:cubicBezTo>
                  <a:pt x="2393731" y="346841"/>
                  <a:pt x="2522482" y="244365"/>
                  <a:pt x="2853558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4" y="574078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3" y="574077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5984054" y="574078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58263" y="563565"/>
            <a:ext cx="1000125" cy="124777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63362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7" y="1400175"/>
            <a:ext cx="43910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262"/>
            <a:ext cx="4648200" cy="427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282262"/>
            <a:ext cx="3200400" cy="470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107705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Behavioral Performance </a:t>
            </a:r>
            <a:r>
              <a:rPr lang="en-US" sz="2400" dirty="0" smtClean="0">
                <a:sym typeface="Wingdings" pitchFamily="2" charset="2"/>
              </a:rPr>
              <a:t> BOLD Magnitude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682158" y="4267201"/>
            <a:ext cx="202844" cy="48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82158" y="4114800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4829" y="4068579"/>
            <a:ext cx="985342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20038624">
            <a:off x="6327176" y="3720154"/>
            <a:ext cx="1668235" cy="397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647997">
            <a:off x="7163239" y="2872454"/>
            <a:ext cx="1949606" cy="434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0013801">
            <a:off x="6173635" y="3660526"/>
            <a:ext cx="2059930" cy="41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33381" y="1905000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Attended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65881" y="3418097"/>
            <a:ext cx="13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Unattended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63349" y="4114800"/>
            <a:ext cx="1827651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22098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Dan\proj\att_awe\talks\halfdome3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66675"/>
            <a:ext cx="11125201" cy="699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43700" y="2119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172200" y="2119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38292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225566"/>
            <a:ext cx="3886200" cy="228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172200" y="2057400"/>
            <a:ext cx="1066800" cy="1248938"/>
            <a:chOff x="6172200" y="2119000"/>
            <a:chExt cx="1066800" cy="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79173" y="3125906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3725" y="1580018"/>
            <a:ext cx="450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Psychophysical Threshold:  ~80% Performance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62001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387366" y="2011656"/>
            <a:ext cx="3113023" cy="3109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563407" y="3975881"/>
            <a:ext cx="240227" cy="21511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Oval 34"/>
          <p:cNvSpPr/>
          <p:nvPr/>
        </p:nvSpPr>
        <p:spPr>
          <a:xfrm>
            <a:off x="2579173" y="2971800"/>
            <a:ext cx="240227" cy="215119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</p:spTree>
    <p:extLst>
      <p:ext uri="{BB962C8B-B14F-4D97-AF65-F5344CB8AC3E}">
        <p14:creationId xmlns:p14="http://schemas.microsoft.com/office/powerpoint/2010/main" val="44283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28" y="2178638"/>
            <a:ext cx="4152572" cy="232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245861" y="1720063"/>
            <a:ext cx="2238762" cy="1892034"/>
            <a:chOff x="4343400" y="1282262"/>
            <a:chExt cx="5054482" cy="4271670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282262"/>
              <a:ext cx="4648200" cy="4271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682158" y="4267201"/>
              <a:ext cx="202844" cy="48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682158" y="4114800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74829" y="4068579"/>
              <a:ext cx="985342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rot="20038624">
              <a:off x="6327176" y="3720154"/>
              <a:ext cx="1668235" cy="39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8647997">
              <a:off x="7163239" y="2872454"/>
              <a:ext cx="1949606" cy="4343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20013801">
              <a:off x="6173635" y="3660526"/>
              <a:ext cx="2059930" cy="4198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33380" y="1905000"/>
              <a:ext cx="1524374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Attended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5881" y="3418097"/>
              <a:ext cx="1832001" cy="5558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Unattended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8000" y="1720063"/>
            <a:ext cx="4281210" cy="4071137"/>
            <a:chOff x="167837" y="1282262"/>
            <a:chExt cx="4391025" cy="4175563"/>
          </a:xfrm>
        </p:grpSpPr>
        <p:sp>
          <p:nvSpPr>
            <p:cNvPr id="7" name="TextBox 6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71956" y="228600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Neural Substrate of Attention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24400" y="44958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39660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39659"/>
            <a:ext cx="10001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38803" y="617210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617210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14%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172199" y="2057400"/>
            <a:ext cx="1358707" cy="1248938"/>
            <a:chOff x="6172200" y="2119000"/>
            <a:chExt cx="1066800" cy="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172200" y="1828800"/>
            <a:ext cx="1066800" cy="1248938"/>
            <a:chOff x="6172200" y="2119000"/>
            <a:chExt cx="1066800" cy="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743700" y="2119000"/>
              <a:ext cx="495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172200" y="21190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6553200" y="6488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Pestilli</a:t>
            </a:r>
            <a:r>
              <a:rPr lang="en-US" dirty="0" smtClean="0"/>
              <a:t> et al.,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485775"/>
            <a:ext cx="695325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73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8800" y="22098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1956" y="1066800"/>
            <a:ext cx="833864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If attention and awareness are dissociable, we expect to see dissociated neural correlates.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315083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7487" y="2928389"/>
            <a:ext cx="243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BOLD Response</a:t>
            </a:r>
          </a:p>
          <a:p>
            <a:pPr algn="ctr"/>
            <a:r>
              <a:rPr lang="en-US" dirty="0" smtClean="0"/>
              <a:t>Modulated by Attention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4424" y="3275988"/>
            <a:ext cx="2954776" cy="2809789"/>
            <a:chOff x="167837" y="1282262"/>
            <a:chExt cx="4391025" cy="4175563"/>
          </a:xfrm>
        </p:grpSpPr>
        <p:sp>
          <p:nvSpPr>
            <p:cNvPr id="13" name="TextBox 12"/>
            <p:cNvSpPr txBox="1"/>
            <p:nvPr/>
          </p:nvSpPr>
          <p:spPr>
            <a:xfrm>
              <a:off x="1828800" y="2209800"/>
              <a:ext cx="15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37" y="1400175"/>
              <a:ext cx="4391025" cy="4057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8200" y="1282262"/>
              <a:ext cx="3200400" cy="470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63349" y="4114800"/>
              <a:ext cx="1827651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170" name="Picture 2" descr="C:\Users\Dan\Documents\Picture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01" y="3325128"/>
            <a:ext cx="2458357" cy="27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7211" y="2946153"/>
            <a:ext cx="15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Discrimination</a:t>
            </a:r>
          </a:p>
          <a:p>
            <a:pPr algn="ctr"/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2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0" y="1143000"/>
            <a:ext cx="2057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Thank You!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288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6600" y="32766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6673" y="4114800"/>
            <a:ext cx="166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Steeve</a:t>
            </a:r>
            <a:r>
              <a:rPr lang="en-US" sz="1600" dirty="0" smtClean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Laquitaine</a:t>
            </a:r>
            <a:endParaRPr lang="en-US" sz="1600" dirty="0">
              <a:solidFill>
                <a:srgbClr val="FFFFFF"/>
              </a:solidFill>
            </a:endParaRPr>
          </a:p>
          <a:p>
            <a:pPr algn="ctr"/>
            <a:endParaRPr lang="en-US" sz="1600" dirty="0" smtClean="0">
              <a:solidFill>
                <a:srgbClr val="FFFFFF"/>
              </a:solidFill>
            </a:endParaRPr>
          </a:p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1</a:t>
            </a:r>
            <a:r>
              <a:rPr lang="en-US" sz="1600" baseline="30000" dirty="0" smtClean="0">
                <a:solidFill>
                  <a:srgbClr val="FFFFFF"/>
                </a:solidFill>
              </a:rPr>
              <a:t>st</a:t>
            </a:r>
            <a:r>
              <a:rPr lang="en-US" sz="1600" dirty="0" smtClean="0">
                <a:solidFill>
                  <a:srgbClr val="FFFFFF"/>
                </a:solidFill>
              </a:rPr>
              <a:t> Year Cohort</a:t>
            </a: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Dan\proj\repo254\code\stim\Masks700\ma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286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an\proj\repo254\code\stim\Masks700\ma1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298" y="-68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an\proj\repo254\code\stim\Masks700\ma2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Dan\proj\repo254\code\stim\Masks700\ma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4958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Dan\proj\repo254\code\stim\Masks700\ma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100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Dan\proj\repo254\code\stim\Masks700\ma29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1000" y="-426720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Dan </a:t>
            </a:r>
            <a:r>
              <a:rPr lang="en-US" dirty="0" err="1" smtClean="0">
                <a:solidFill>
                  <a:srgbClr val="000000"/>
                </a:solidFill>
                <a:effectLst/>
              </a:rPr>
              <a:t>Birman</a:t>
            </a:r>
            <a:endParaRPr lang="en-US" dirty="0" smtClean="0">
              <a:solidFill>
                <a:srgbClr val="000000"/>
              </a:solidFill>
              <a:effectLst/>
            </a:endParaRPr>
          </a:p>
          <a:p>
            <a:pPr algn="r"/>
            <a:r>
              <a:rPr lang="en-US" dirty="0" smtClean="0">
                <a:solidFill>
                  <a:srgbClr val="000000"/>
                </a:solidFill>
                <a:effectLst/>
              </a:rPr>
              <a:t>Gardner Lab</a:t>
            </a:r>
          </a:p>
          <a:p>
            <a:pPr algn="r"/>
            <a:r>
              <a:rPr lang="en-US" dirty="0" err="1" smtClean="0">
                <a:solidFill>
                  <a:srgbClr val="000000"/>
                </a:solidFill>
                <a:effectLst/>
              </a:rPr>
              <a:t>Frisem</a:t>
            </a:r>
            <a:r>
              <a:rPr lang="en-US" dirty="0" smtClean="0">
                <a:solidFill>
                  <a:srgbClr val="000000"/>
                </a:solidFill>
                <a:effectLst/>
              </a:rPr>
              <a:t> – 2015-04-17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0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68695"/>
            <a:ext cx="11125200" cy="69953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09600" y="0"/>
            <a:ext cx="111252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6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5923</TotalTime>
  <Words>1091</Words>
  <Application>Microsoft Office PowerPoint</Application>
  <PresentationFormat>On-screen Show (4:3)</PresentationFormat>
  <Paragraphs>362</Paragraphs>
  <Slides>66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164</cp:revision>
  <dcterms:created xsi:type="dcterms:W3CDTF">2015-02-02T04:45:42Z</dcterms:created>
  <dcterms:modified xsi:type="dcterms:W3CDTF">2015-04-14T06:03:04Z</dcterms:modified>
</cp:coreProperties>
</file>